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1"/>
  </p:notesMasterIdLst>
  <p:handoutMasterIdLst>
    <p:handoutMasterId r:id="rId22"/>
  </p:handoutMasterIdLst>
  <p:sldIdLst>
    <p:sldId id="274" r:id="rId5"/>
    <p:sldId id="430" r:id="rId6"/>
    <p:sldId id="427" r:id="rId7"/>
    <p:sldId id="420" r:id="rId8"/>
    <p:sldId id="439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28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2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1.png"/><Relationship Id="rId19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167818" y="457200"/>
            <a:ext cx="8430371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 Software Development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600200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generaldev.testing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89" y="2739200"/>
            <a:ext cx="5410200" cy="3263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U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nit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testing</a:t>
            </a:r>
            <a:r>
              <a:rPr lang="en-US" sz="3200" dirty="0"/>
              <a:t> is a software </a:t>
            </a:r>
            <a:r>
              <a:rPr lang="en-US" sz="3200" dirty="0" smtClean="0"/>
              <a:t>testing</a:t>
            </a:r>
            <a:r>
              <a:rPr lang="en-US" sz="3200" dirty="0"/>
              <a:t> </a:t>
            </a:r>
            <a:r>
              <a:rPr lang="en-US" sz="3200" dirty="0" smtClean="0"/>
              <a:t>method </a:t>
            </a:r>
            <a:r>
              <a:rPr lang="en-US" sz="3200" dirty="0"/>
              <a:t>by which individual units of source code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Unit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3212" y="2362200"/>
            <a:ext cx="6858000" cy="4038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Unit testing is white-box testing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Frequently </a:t>
            </a:r>
            <a:r>
              <a:rPr lang="en-US" sz="3000" dirty="0"/>
              <a:t>done by the developer who is writing the </a:t>
            </a:r>
            <a:r>
              <a:rPr lang="en-US" sz="3000" dirty="0" smtClean="0"/>
              <a:t>code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Often </a:t>
            </a:r>
            <a:r>
              <a:rPr lang="en-US" sz="3000" dirty="0"/>
              <a:t>uses an automated tool that can simplify the development of cases </a:t>
            </a:r>
            <a:endParaRPr lang="en-US" sz="3000" dirty="0"/>
          </a:p>
        </p:txBody>
      </p:sp>
      <p:pic>
        <p:nvPicPr>
          <p:cNvPr id="7170" name="Picture 2" descr="E:\2.Work\98-361\resources\images\generaldev.unittesteveryth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16" y="2705100"/>
            <a:ext cx="4461163" cy="3352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Integration testing</a:t>
            </a:r>
            <a:r>
              <a:rPr lang="en-US" sz="3200" dirty="0"/>
              <a:t> is </a:t>
            </a:r>
            <a:r>
              <a:rPr lang="en-US" sz="3200" dirty="0" smtClean="0"/>
              <a:t>the </a:t>
            </a:r>
            <a:r>
              <a:rPr lang="en-US" sz="3200" dirty="0"/>
              <a:t>phase in software testing in which individual software modules are combined and tested as a group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3212" y="3009900"/>
            <a:ext cx="6858000" cy="30480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Takes </a:t>
            </a:r>
            <a:r>
              <a:rPr lang="en-US" sz="2800" dirty="0"/>
              <a:t>as its input modules that have been unit tested</a:t>
            </a:r>
            <a:endParaRPr lang="en-US" sz="3000" dirty="0" smtClean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Can </a:t>
            </a:r>
            <a:r>
              <a:rPr lang="en-US" sz="2800" dirty="0"/>
              <a:t>also involve testing the component’s interaction with an external system</a:t>
            </a:r>
            <a:endParaRPr lang="en-US" sz="3000" dirty="0"/>
          </a:p>
        </p:txBody>
      </p:sp>
      <p:pic>
        <p:nvPicPr>
          <p:cNvPr id="8194" name="Picture 2" descr="E:\2.Work\98-361\resources\images\generaldev.integration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552700"/>
            <a:ext cx="394737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066800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System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testing</a:t>
            </a:r>
            <a:r>
              <a:rPr lang="en-US" sz="3200" dirty="0"/>
              <a:t> is testing conducted on a complete, integrated system to </a:t>
            </a:r>
            <a:r>
              <a:rPr lang="en-US" sz="3200" dirty="0" smtClean="0"/>
              <a:t>evaluate its compliance </a:t>
            </a:r>
            <a:r>
              <a:rPr lang="en-US" sz="3200" dirty="0"/>
              <a:t>with its specified requirements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514600"/>
            <a:ext cx="6858000" cy="4038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System testing falls </a:t>
            </a:r>
            <a:r>
              <a:rPr lang="en-US" sz="3000" dirty="0"/>
              <a:t>within the scope of black-box </a:t>
            </a:r>
            <a:r>
              <a:rPr lang="en-US" sz="3000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Takes</a:t>
            </a:r>
            <a:r>
              <a:rPr lang="en-US" sz="3000" dirty="0"/>
              <a:t>, as its </a:t>
            </a:r>
            <a:r>
              <a:rPr lang="en-US" sz="3000" dirty="0" smtClean="0"/>
              <a:t>input: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All </a:t>
            </a:r>
            <a:r>
              <a:rPr lang="en-US" sz="2800" dirty="0"/>
              <a:t>of the "integrated" software </a:t>
            </a:r>
            <a:r>
              <a:rPr lang="en-US" sz="2800" dirty="0" smtClean="0"/>
              <a:t>components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software system itself integrated with any applicable hardware </a:t>
            </a:r>
            <a:r>
              <a:rPr lang="en-US" sz="2800" dirty="0" smtClean="0"/>
              <a:t>systems</a:t>
            </a:r>
          </a:p>
        </p:txBody>
      </p:sp>
      <p:pic>
        <p:nvPicPr>
          <p:cNvPr id="9218" name="Picture 2" descr="E:\2.Work\98-361\resources\images\generaldev.systemtest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38" y="2862262"/>
            <a:ext cx="4764167" cy="3343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61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Acceptance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testing</a:t>
            </a:r>
            <a:r>
              <a:rPr lang="en-US" sz="3200" dirty="0"/>
              <a:t> is a test conducted to determine if the requirements of </a:t>
            </a:r>
            <a:r>
              <a:rPr lang="en-US" sz="3200" dirty="0" smtClean="0"/>
              <a:t>a specification</a:t>
            </a:r>
            <a:r>
              <a:rPr lang="en-US" sz="3200" dirty="0"/>
              <a:t> or contract are </a:t>
            </a:r>
            <a:r>
              <a:rPr lang="en-US" sz="3200" dirty="0" smtClean="0"/>
              <a:t>met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Acceptance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3212" y="2362200"/>
            <a:ext cx="6858000" cy="4038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Often </a:t>
            </a:r>
            <a:r>
              <a:rPr lang="en-US" sz="2800" dirty="0"/>
              <a:t>performed by the customers </a:t>
            </a:r>
            <a:r>
              <a:rPr lang="en-US" sz="2800" dirty="0" smtClean="0"/>
              <a:t>themselves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Two sub-levels: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Alpha testing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Available to limited </a:t>
            </a:r>
            <a:r>
              <a:rPr lang="en-US" dirty="0"/>
              <a:t>group of users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Beta testing</a:t>
            </a:r>
            <a:endParaRPr lang="en-US" sz="2600" dirty="0"/>
          </a:p>
          <a:p>
            <a:pPr lvl="3">
              <a:lnSpc>
                <a:spcPct val="100000"/>
              </a:lnSpc>
            </a:pPr>
            <a:r>
              <a:rPr lang="en-US" dirty="0" smtClean="0"/>
              <a:t>Available to larger audiences</a:t>
            </a:r>
          </a:p>
        </p:txBody>
      </p:sp>
      <p:pic>
        <p:nvPicPr>
          <p:cNvPr id="10242" name="Picture 2" descr="E:\2.Work\98-361\resources\images\generaldev.acceptancetes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286000"/>
            <a:ext cx="38862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600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Regression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testing</a:t>
            </a:r>
            <a:r>
              <a:rPr lang="en-US" sz="3200" dirty="0"/>
              <a:t>  verifies that software previously developed and tested still performs correctly after it was changed or interfaced with other software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Regression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3212" y="2895600"/>
            <a:ext cx="6858000" cy="4038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Common methods of regression testing include: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R</a:t>
            </a:r>
            <a:r>
              <a:rPr lang="en-US" sz="2600" dirty="0" smtClean="0"/>
              <a:t>erunning </a:t>
            </a:r>
            <a:r>
              <a:rPr lang="en-US" sz="2600" dirty="0"/>
              <a:t>previously completed </a:t>
            </a:r>
            <a:r>
              <a:rPr lang="en-US" sz="2600" dirty="0" smtClean="0"/>
              <a:t>tests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C</a:t>
            </a:r>
            <a:r>
              <a:rPr lang="en-US" sz="2600" dirty="0" smtClean="0"/>
              <a:t>hecking </a:t>
            </a:r>
            <a:r>
              <a:rPr lang="en-US" sz="2600" dirty="0"/>
              <a:t>whether program behavior has </a:t>
            </a:r>
            <a:r>
              <a:rPr lang="en-US" sz="2600" dirty="0" smtClean="0"/>
              <a:t>changed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Checking whether </a:t>
            </a:r>
            <a:r>
              <a:rPr lang="en-US" sz="2600" dirty="0"/>
              <a:t>previously fixed faults have re-emerged</a:t>
            </a:r>
            <a:endParaRPr lang="en-US" sz="2600" dirty="0" smtClean="0"/>
          </a:p>
        </p:txBody>
      </p:sp>
      <p:pic>
        <p:nvPicPr>
          <p:cNvPr id="11267" name="Picture 3" descr="E:\2.Work\98-361\resources\images\generaldev.regression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895600"/>
            <a:ext cx="3744640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3174" y="1295400"/>
            <a:ext cx="7503635" cy="4648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is Software Testing?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the different Testing Methods?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the different Testing Levels?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To what testing methods do they classify?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What is the function of the test designers of this level?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What is every testing level’s function?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Why are they necessary?</a:t>
            </a:r>
            <a:endParaRPr lang="en-US" sz="28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438400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26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914400"/>
            <a:ext cx="72390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What are the testing methods: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Black-box testing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</a:t>
            </a:r>
            <a:r>
              <a:rPr lang="en-US" sz="3000" dirty="0" smtClean="0"/>
              <a:t>hite-box testing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What are the testing levels: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Unit testing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Integration testing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System testing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Acceptance testing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Regression 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Testing </a:t>
            </a:r>
            <a:r>
              <a:rPr lang="en-US" sz="3200" dirty="0" smtClean="0"/>
              <a:t>is the process </a:t>
            </a:r>
            <a:r>
              <a:rPr lang="en-US" sz="3200" dirty="0"/>
              <a:t>of analyzing a software item to detect the differences between existing and required </a:t>
            </a:r>
            <a:r>
              <a:rPr lang="en-US" sz="3200" dirty="0" smtClean="0"/>
              <a:t>conditions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2" name="Picture 2" descr="E:\2.Work\98-361\resources\images\generaldev.test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44" y="2580533"/>
            <a:ext cx="3962400" cy="37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23128" y="2787218"/>
            <a:ext cx="7086600" cy="33849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A primary purpose of testing is to detect software failures so that defects may be discovered and </a:t>
            </a:r>
            <a:r>
              <a:rPr lang="en-US" sz="3000" dirty="0" smtClean="0"/>
              <a:t>corrected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Testing is done to ensure the quality of the software and its performance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Testing Methods</a:t>
            </a:r>
            <a:endParaRPr lang="en-US" dirty="0"/>
          </a:p>
        </p:txBody>
      </p:sp>
      <p:pic>
        <p:nvPicPr>
          <p:cNvPr id="1026" name="Picture 2" descr="E:\2.Work\98-361\resources\images\generaldev.testmetho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533400"/>
            <a:ext cx="4277659" cy="4267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295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testing </a:t>
            </a:r>
            <a:r>
              <a:rPr lang="en-US" sz="3200" dirty="0" smtClean="0"/>
              <a:t>is generally divided into 2 categories: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Testing Methods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286000"/>
            <a:ext cx="7315200" cy="33849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Black-box testing 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Treats the software as a black box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White-box testing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The tester knows about the system internals</a:t>
            </a:r>
            <a:endParaRPr lang="en-US" sz="2800" dirty="0" smtClean="0"/>
          </a:p>
        </p:txBody>
      </p:sp>
      <p:pic>
        <p:nvPicPr>
          <p:cNvPr id="2051" name="Picture 3" descr="E:\2.Work\98-361\resources\images\generaldev.blackboxvswhite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454491"/>
            <a:ext cx="4960244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Black box testing </a:t>
            </a:r>
            <a:r>
              <a:rPr lang="en-US" sz="3200" dirty="0"/>
              <a:t>takes an external perspective of the test object to derive test </a:t>
            </a:r>
            <a:r>
              <a:rPr lang="en-US" sz="3200" dirty="0" smtClean="0"/>
              <a:t>cases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Black-box 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3212" y="3048000"/>
            <a:ext cx="6858000" cy="2743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Black box tests can </a:t>
            </a:r>
            <a:r>
              <a:rPr lang="en-US" sz="2800" dirty="0"/>
              <a:t>be functional or non-functional, though usually </a:t>
            </a:r>
            <a:r>
              <a:rPr lang="en-US" sz="2800" dirty="0" smtClean="0"/>
              <a:t>functional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test </a:t>
            </a:r>
            <a:r>
              <a:rPr lang="en-US" sz="2800" dirty="0"/>
              <a:t>designer selects valid and invalid input and determines the correct </a:t>
            </a:r>
            <a:r>
              <a:rPr lang="en-US" sz="2800" dirty="0" smtClean="0"/>
              <a:t>output</a:t>
            </a:r>
            <a:endParaRPr lang="en-US" sz="28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</p:txBody>
      </p:sp>
      <p:pic>
        <p:nvPicPr>
          <p:cNvPr id="3074" name="Picture 2" descr="E:\2.Work\98-361\resources\images\generaldev.black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2669931"/>
            <a:ext cx="4113238" cy="3270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White-box testing </a:t>
            </a:r>
            <a:r>
              <a:rPr lang="en-US" sz="3200" dirty="0" smtClean="0"/>
              <a:t>uses </a:t>
            </a:r>
            <a:r>
              <a:rPr lang="en-US" sz="3200" dirty="0"/>
              <a:t>an internal perspective of the system to design test cases based on internal structure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White-box Testing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3212" y="3048000"/>
            <a:ext cx="6858000" cy="2743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R</a:t>
            </a:r>
            <a:r>
              <a:rPr lang="en-US" sz="3000" dirty="0" smtClean="0"/>
              <a:t>equires </a:t>
            </a:r>
            <a:r>
              <a:rPr lang="en-US" sz="3000" dirty="0"/>
              <a:t>programming skills to identify all paths through the </a:t>
            </a:r>
            <a:r>
              <a:rPr lang="en-US" sz="3000" dirty="0" smtClean="0"/>
              <a:t>software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Testers have access to the source code</a:t>
            </a:r>
            <a:endParaRPr lang="en-US" sz="3000" dirty="0" smtClean="0"/>
          </a:p>
        </p:txBody>
      </p:sp>
      <p:pic>
        <p:nvPicPr>
          <p:cNvPr id="4098" name="Picture 2" descr="E:\2.Work\98-361\resources\images\generaldev.white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2786062"/>
            <a:ext cx="4591050" cy="3267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Testing Levels</a:t>
            </a:r>
            <a:endParaRPr lang="en-US" dirty="0"/>
          </a:p>
        </p:txBody>
      </p:sp>
      <p:pic>
        <p:nvPicPr>
          <p:cNvPr id="5122" name="Picture 2" descr="E:\2.Work\98-361\resources\images\generaldev.testing.leve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066800"/>
            <a:ext cx="5271603" cy="36048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1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4039" y="1066800"/>
            <a:ext cx="115824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Testing levels </a:t>
            </a:r>
            <a:r>
              <a:rPr lang="en-US" sz="3200" dirty="0"/>
              <a:t>are defined by where the testing takes place within the course of the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software development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lifecycle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Testing Levels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30932" y="2667000"/>
            <a:ext cx="6858000" cy="3810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Unit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Integration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System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Acceptance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Regression testing</a:t>
            </a:r>
            <a:endParaRPr lang="en-US" dirty="0"/>
          </a:p>
        </p:txBody>
      </p:sp>
      <p:pic>
        <p:nvPicPr>
          <p:cNvPr id="6146" name="Picture 2" descr="E:\2.Work\98-361\resources\images\generaldev.pleasedonotdistu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463861"/>
            <a:ext cx="4855474" cy="37590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667</Words>
  <Application>Microsoft Office PowerPoint</Application>
  <PresentationFormat>Custom</PresentationFormat>
  <Paragraphs>140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SoftUni 16x9</vt:lpstr>
      <vt:lpstr>3_SoftUni 16x9</vt:lpstr>
      <vt:lpstr>2_SoftUni 16x9</vt:lpstr>
      <vt:lpstr>PowerPoint Presentation</vt:lpstr>
      <vt:lpstr>Table of Contents</vt:lpstr>
      <vt:lpstr>PowerPoint Presentation</vt:lpstr>
      <vt:lpstr>Testing Methods</vt:lpstr>
      <vt:lpstr>PowerPoint Presentation</vt:lpstr>
      <vt:lpstr>PowerPoint Presentation</vt:lpstr>
      <vt:lpstr>PowerPoint Presentation</vt:lpstr>
      <vt:lpstr>Testing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2016-05-21T17:58:29Z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